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9" r:id="rId3"/>
    <p:sldId id="280" r:id="rId4"/>
    <p:sldId id="262" r:id="rId5"/>
    <p:sldId id="273" r:id="rId6"/>
    <p:sldId id="272" r:id="rId7"/>
    <p:sldId id="264" r:id="rId8"/>
    <p:sldId id="260" r:id="rId9"/>
    <p:sldId id="263" r:id="rId10"/>
    <p:sldId id="274" r:id="rId11"/>
    <p:sldId id="275" r:id="rId12"/>
    <p:sldId id="276" r:id="rId13"/>
    <p:sldId id="277" r:id="rId14"/>
    <p:sldId id="269" r:id="rId15"/>
    <p:sldId id="270" r:id="rId16"/>
  </p:sldIdLst>
  <p:sldSz cx="9144000" cy="6858000" type="screen4x3"/>
  <p:notesSz cx="9309100" cy="705326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55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01249A3-3A59-4C9E-8BE9-7E97C5483D38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F81E8A0-F4B6-4306-80CF-F90B2276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6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C819421-733B-4F81-A48C-0196BAE16477}" type="datetimeFigureOut">
              <a:rPr lang="bg-BG" smtClean="0"/>
              <a:t>2.5.2017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5838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DB46F50-A779-48A3-8BFA-C8FB24DC583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354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46F50-A779-48A3-8BFA-C8FB24DC583A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96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782F-B2D8-4B54-A741-EC57C6274EB0}" type="datetimeFigureOut">
              <a:rPr lang="bg-BG" smtClean="0"/>
              <a:t>2.5.2017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52B6-AB03-4D95-9D92-38D2D0B062DC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782F-B2D8-4B54-A741-EC57C6274EB0}" type="datetimeFigureOut">
              <a:rPr lang="bg-BG" smtClean="0"/>
              <a:t>2.5.2017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52B6-AB03-4D95-9D92-38D2D0B062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782F-B2D8-4B54-A741-EC57C6274EB0}" type="datetimeFigureOut">
              <a:rPr lang="bg-BG" smtClean="0"/>
              <a:t>2.5.2017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52B6-AB03-4D95-9D92-38D2D0B062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782F-B2D8-4B54-A741-EC57C6274EB0}" type="datetimeFigureOut">
              <a:rPr lang="bg-BG" smtClean="0"/>
              <a:t>2.5.2017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52B6-AB03-4D95-9D92-38D2D0B062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782F-B2D8-4B54-A741-EC57C6274EB0}" type="datetimeFigureOut">
              <a:rPr lang="bg-BG" smtClean="0"/>
              <a:t>2.5.2017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52B6-AB03-4D95-9D92-38D2D0B062DC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782F-B2D8-4B54-A741-EC57C6274EB0}" type="datetimeFigureOut">
              <a:rPr lang="bg-BG" smtClean="0"/>
              <a:t>2.5.2017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52B6-AB03-4D95-9D92-38D2D0B062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782F-B2D8-4B54-A741-EC57C6274EB0}" type="datetimeFigureOut">
              <a:rPr lang="bg-BG" smtClean="0"/>
              <a:t>2.5.2017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52B6-AB03-4D95-9D92-38D2D0B062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782F-B2D8-4B54-A741-EC57C6274EB0}" type="datetimeFigureOut">
              <a:rPr lang="bg-BG" smtClean="0"/>
              <a:t>2.5.2017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52B6-AB03-4D95-9D92-38D2D0B062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782F-B2D8-4B54-A741-EC57C6274EB0}" type="datetimeFigureOut">
              <a:rPr lang="bg-BG" smtClean="0"/>
              <a:t>2.5.2017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52B6-AB03-4D95-9D92-38D2D0B062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782F-B2D8-4B54-A741-EC57C6274EB0}" type="datetimeFigureOut">
              <a:rPr lang="bg-BG" smtClean="0"/>
              <a:t>2.5.2017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52B6-AB03-4D95-9D92-38D2D0B062D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782F-B2D8-4B54-A741-EC57C6274EB0}" type="datetimeFigureOut">
              <a:rPr lang="bg-BG" smtClean="0"/>
              <a:t>2.5.2017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0652B6-AB03-4D95-9D92-38D2D0B062DC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E8782F-B2D8-4B54-A741-EC57C6274EB0}" type="datetimeFigureOut">
              <a:rPr lang="bg-BG" smtClean="0"/>
              <a:t>2.5.2017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0652B6-AB03-4D95-9D92-38D2D0B062DC}" type="slidenum">
              <a:rPr lang="bg-BG" smtClean="0"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11" y="1844824"/>
            <a:ext cx="8424935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Оценка на ефективността на електрическо зашеметяване тип „опашка – напред“, последвано от охлаждане в смес от вода и лед, като метод за зашеметяване и умъртвяване на калкан и морски език</a:t>
            </a:r>
            <a:endParaRPr lang="bg-BG" sz="3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" name="Picture 11" descr="emblem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1" y="154970"/>
            <a:ext cx="1224819" cy="1257806"/>
          </a:xfrm>
          <a:prstGeom prst="ellipse">
            <a:avLst/>
          </a:prstGeom>
          <a:solidFill>
            <a:sysClr val="window" lastClr="FFFFFF"/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09062" y="154970"/>
            <a:ext cx="6168834" cy="10417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3100" dirty="0" smtClean="0">
                <a:effectLst/>
                <a:cs typeface="Aharoni" panose="02010803020104030203" pitchFamily="2" charset="-79"/>
              </a:rPr>
              <a:t/>
            </a:r>
            <a:br>
              <a:rPr lang="en-US" sz="3100" dirty="0" smtClean="0">
                <a:effectLst/>
                <a:cs typeface="Aharoni" panose="02010803020104030203" pitchFamily="2" charset="-79"/>
              </a:rPr>
            </a:br>
            <a:r>
              <a:rPr lang="en-US" sz="11200" dirty="0" smtClean="0"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en-US" sz="11200" dirty="0" smtClean="0">
                <a:effectLst/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11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ТРАКИЙСКИ УНИВЕРСИТЕТ</a:t>
            </a:r>
            <a:endParaRPr lang="en-US" sz="112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algn="ctr"/>
            <a:r>
              <a:rPr lang="bg-BG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/>
            </a:r>
            <a:br>
              <a:rPr lang="bg-BG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ru-RU" sz="11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ВЕТЕРИНАРНОМЕДИЦИНСКИ ФАКУЛТЕТ</a:t>
            </a:r>
            <a:endParaRPr lang="bg-BG" sz="1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pic>
        <p:nvPicPr>
          <p:cNvPr id="1028" name="Picture 4" descr="D:\Варианти на календар\Снимки - календар\LOGO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330" y="65846"/>
            <a:ext cx="1006575" cy="1418938"/>
          </a:xfrm>
          <a:prstGeom prst="round2SameRect">
            <a:avLst>
              <a:gd name="adj1" fmla="val 10512"/>
              <a:gd name="adj2" fmla="val 36928"/>
            </a:avLst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776" y="5301208"/>
            <a:ext cx="88818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i="1" dirty="0" smtClean="0">
                <a:latin typeface="Cambria" panose="02040503050406030204" pitchFamily="18" charset="0"/>
              </a:rPr>
              <a:t>Effectiveness </a:t>
            </a:r>
            <a:r>
              <a:rPr lang="en-US" sz="2000" b="1" i="1" dirty="0">
                <a:latin typeface="Cambria" panose="02040503050406030204" pitchFamily="18" charset="0"/>
              </a:rPr>
              <a:t>of tail-first dry electrical stunning, followed by immersion in ice water as a slaughter (killing) procedure for turbot (</a:t>
            </a:r>
            <a:r>
              <a:rPr lang="en-US" sz="2000" b="1" i="1" dirty="0" err="1">
                <a:latin typeface="Cambria" panose="02040503050406030204" pitchFamily="18" charset="0"/>
              </a:rPr>
              <a:t>Scophthalmus</a:t>
            </a:r>
            <a:r>
              <a:rPr lang="en-US" sz="2000" b="1" i="1" dirty="0">
                <a:latin typeface="Cambria" panose="02040503050406030204" pitchFamily="18" charset="0"/>
              </a:rPr>
              <a:t> maximus) and common sole (</a:t>
            </a:r>
            <a:r>
              <a:rPr lang="en-US" sz="2000" b="1" i="1" dirty="0" err="1">
                <a:latin typeface="Cambria" panose="02040503050406030204" pitchFamily="18" charset="0"/>
              </a:rPr>
              <a:t>Solea</a:t>
            </a:r>
            <a:r>
              <a:rPr lang="en-US" sz="2000" b="1" i="1" dirty="0">
                <a:latin typeface="Cambria" panose="020405030504060302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</a:rPr>
              <a:t>solea</a:t>
            </a:r>
            <a:r>
              <a:rPr lang="en-US" sz="2000" b="1" i="1" dirty="0">
                <a:latin typeface="Cambria" panose="02040503050406030204" pitchFamily="18" charset="0"/>
              </a:rPr>
              <a:t>). Aquaculture, 455, 22-31.</a:t>
            </a:r>
          </a:p>
          <a:p>
            <a:pPr algn="just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567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133659"/>
            <a:ext cx="74247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Основни наблюдения и резултати</a:t>
            </a:r>
            <a:endParaRPr lang="en-US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bg-BG" sz="2400" b="1" dirty="0" smtClean="0">
                <a:latin typeface="Cambria" panose="02040503050406030204" pitchFamily="18" charset="0"/>
              </a:rPr>
              <a:t>Кратко (1 сек.) зашеметяване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g-BG" sz="2400" dirty="0" smtClean="0">
                <a:latin typeface="Cambria" panose="02040503050406030204" pitchFamily="18" charset="0"/>
              </a:rPr>
              <a:t>След кратко зашеметяване, 25 от 26 калкана и 9 от 10 морски езика </a:t>
            </a:r>
            <a:r>
              <a:rPr lang="bg-BG" sz="2400" dirty="0">
                <a:latin typeface="Cambria" panose="02040503050406030204" pitchFamily="18" charset="0"/>
              </a:rPr>
              <a:t>показаха ясни признаци на генерализирано </a:t>
            </a:r>
            <a:r>
              <a:rPr lang="bg-BG" sz="2400" dirty="0" smtClean="0">
                <a:latin typeface="Cambria" panose="02040503050406030204" pitchFamily="18" charset="0"/>
              </a:rPr>
              <a:t>епилепти-формено състояние, съдейки </a:t>
            </a:r>
            <a:r>
              <a:rPr lang="bg-BG" sz="2400" dirty="0">
                <a:latin typeface="Cambria" panose="02040503050406030204" pitchFamily="18" charset="0"/>
              </a:rPr>
              <a:t>по </a:t>
            </a:r>
            <a:r>
              <a:rPr lang="bg-BG" sz="2400" dirty="0" smtClean="0">
                <a:latin typeface="Cambria" panose="02040503050406030204" pitchFamily="18" charset="0"/>
              </a:rPr>
              <a:t>ЕЕГ:</a:t>
            </a:r>
          </a:p>
          <a:p>
            <a:pPr lvl="1" algn="just">
              <a:buClr>
                <a:schemeClr val="bg2">
                  <a:lumMod val="75000"/>
                </a:schemeClr>
              </a:buClr>
            </a:pPr>
            <a:r>
              <a:rPr lang="bg-BG" sz="2200" dirty="0" smtClean="0">
                <a:latin typeface="Cambria" panose="02040503050406030204" pitchFamily="18" charset="0"/>
              </a:rPr>
              <a:t>статистически – приложените </a:t>
            </a:r>
            <a:r>
              <a:rPr lang="bg-BG" sz="2200" dirty="0">
                <a:latin typeface="Cambria" panose="02040503050406030204" pitchFamily="18" charset="0"/>
              </a:rPr>
              <a:t>параметри на тока водят до незабавно </a:t>
            </a:r>
            <a:r>
              <a:rPr lang="bg-BG" sz="2200" dirty="0" smtClean="0">
                <a:latin typeface="Cambria" panose="02040503050406030204" pitchFamily="18" charset="0"/>
              </a:rPr>
              <a:t>зашеметяване </a:t>
            </a:r>
            <a:r>
              <a:rPr lang="bg-BG" sz="2200" dirty="0">
                <a:latin typeface="Cambria" panose="02040503050406030204" pitchFamily="18" charset="0"/>
              </a:rPr>
              <a:t>при минимум 83% от </a:t>
            </a:r>
            <a:r>
              <a:rPr lang="bg-BG" sz="2200" dirty="0" smtClean="0">
                <a:latin typeface="Cambria" panose="02040503050406030204" pitchFamily="18" charset="0"/>
              </a:rPr>
              <a:t>калканите;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bg-BG" sz="2400" dirty="0" smtClean="0">
                <a:latin typeface="Cambria" panose="02040503050406030204" pitchFamily="18" charset="0"/>
              </a:rPr>
              <a:t>Наблюдавани бяха съществени несъответствия между резултатите от ЕЕГ и поведенческата реактивност:</a:t>
            </a:r>
          </a:p>
          <a:p>
            <a:pPr lvl="1" algn="just">
              <a:buClr>
                <a:schemeClr val="bg2">
                  <a:lumMod val="75000"/>
                </a:schemeClr>
              </a:buClr>
            </a:pPr>
            <a:r>
              <a:rPr lang="bg-BG" sz="2200" dirty="0" smtClean="0">
                <a:latin typeface="Cambria" panose="02040503050406030204" pitchFamily="18" charset="0"/>
              </a:rPr>
              <a:t> някои калкани реагираха поведенчески на болеви дразнения без признаци на възстановена мозъчна активност; </a:t>
            </a:r>
          </a:p>
          <a:p>
            <a:pPr lvl="1" algn="just">
              <a:buClr>
                <a:schemeClr val="bg2">
                  <a:lumMod val="75000"/>
                </a:schemeClr>
              </a:buClr>
            </a:pPr>
            <a:r>
              <a:rPr lang="bg-BG" sz="2200" dirty="0" smtClean="0">
                <a:latin typeface="Cambria" panose="02040503050406030204" pitchFamily="18" charset="0"/>
              </a:rPr>
              <a:t>нито един морски език не показа поведенческа реакция към болка, независимо, че 80% от тях бяха възвърнали съзнание, съдейки по ЕЕГ;</a:t>
            </a:r>
          </a:p>
          <a:p>
            <a:pPr lvl="1" algn="just">
              <a:buClr>
                <a:schemeClr val="bg2">
                  <a:lumMod val="75000"/>
                </a:schemeClr>
              </a:buClr>
            </a:pPr>
            <a:r>
              <a:rPr lang="bg-BG" sz="2200" dirty="0" smtClean="0">
                <a:latin typeface="Cambria" panose="02040503050406030204" pitchFamily="18" charset="0"/>
              </a:rPr>
              <a:t>следователно – наличието на някои поведенчески реакции не е обективен показател за наличие на съзнание, както и липсата на подобни реакции не е категоричен признак на пълно безсъзнание.</a:t>
            </a:r>
          </a:p>
          <a:p>
            <a:pPr algn="just"/>
            <a:endParaRPr lang="en-US" sz="2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4158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bg-BG" sz="2000" b="1" dirty="0" smtClean="0">
                <a:latin typeface="Cambria" panose="02040503050406030204" pitchFamily="18" charset="0"/>
              </a:rPr>
              <a:t>Дълго (20 </a:t>
            </a:r>
            <a:r>
              <a:rPr lang="bg-BG" sz="2000" b="1" dirty="0">
                <a:latin typeface="Cambria" panose="02040503050406030204" pitchFamily="18" charset="0"/>
              </a:rPr>
              <a:t>сек.) </a:t>
            </a:r>
            <a:r>
              <a:rPr lang="bg-BG" sz="2000" b="1" dirty="0" smtClean="0">
                <a:latin typeface="Cambria" panose="02040503050406030204" pitchFamily="18" charset="0"/>
              </a:rPr>
              <a:t>зашеметяване</a:t>
            </a:r>
            <a:endParaRPr lang="bg-BG" sz="2200" dirty="0" smtClean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bg-BG" sz="2200" dirty="0" smtClean="0">
                <a:latin typeface="Cambria" panose="02040503050406030204" pitchFamily="18" charset="0"/>
              </a:rPr>
              <a:t>Статистическата </a:t>
            </a:r>
            <a:r>
              <a:rPr lang="bg-BG" sz="2200" dirty="0">
                <a:latin typeface="Cambria" panose="02040503050406030204" pitchFamily="18" charset="0"/>
              </a:rPr>
              <a:t>вероятност за ефективно зашеметяване на калкани чрез прилагане на </a:t>
            </a:r>
            <a:r>
              <a:rPr lang="bg-BG" sz="2200" dirty="0" smtClean="0">
                <a:latin typeface="Cambria" panose="02040503050406030204" pitchFamily="18" charset="0"/>
              </a:rPr>
              <a:t>3,88 </a:t>
            </a:r>
            <a:r>
              <a:rPr lang="bg-BG" sz="2200" dirty="0">
                <a:latin typeface="Cambria" panose="02040503050406030204" pitchFamily="18" charset="0"/>
              </a:rPr>
              <a:t>± </a:t>
            </a:r>
            <a:r>
              <a:rPr lang="bg-BG" sz="2200" dirty="0" smtClean="0">
                <a:latin typeface="Cambria" panose="02040503050406030204" pitchFamily="18" charset="0"/>
              </a:rPr>
              <a:t>1,26 </a:t>
            </a:r>
            <a:r>
              <a:rPr lang="bg-BG" sz="2200" dirty="0">
                <a:latin typeface="Cambria" panose="02040503050406030204" pitchFamily="18" charset="0"/>
              </a:rPr>
              <a:t>A</a:t>
            </a:r>
            <a:r>
              <a:rPr lang="bg-BG" sz="2200" baseline="-25000" dirty="0">
                <a:latin typeface="Cambria" panose="02040503050406030204" pitchFamily="18" charset="0"/>
              </a:rPr>
              <a:t>rms</a:t>
            </a:r>
            <a:r>
              <a:rPr lang="bg-BG" sz="2200" dirty="0">
                <a:latin typeface="Cambria" panose="02040503050406030204" pitchFamily="18" charset="0"/>
              </a:rPr>
              <a:t> за 1 сек. и </a:t>
            </a:r>
            <a:r>
              <a:rPr lang="bg-BG" sz="2200" dirty="0" smtClean="0">
                <a:latin typeface="Cambria" panose="02040503050406030204" pitchFamily="18" charset="0"/>
              </a:rPr>
              <a:t>1,44 </a:t>
            </a:r>
            <a:r>
              <a:rPr lang="bg-BG" sz="2200" dirty="0">
                <a:latin typeface="Cambria" panose="02040503050406030204" pitchFamily="18" charset="0"/>
              </a:rPr>
              <a:t>± </a:t>
            </a:r>
            <a:r>
              <a:rPr lang="bg-BG" sz="2200" dirty="0" smtClean="0">
                <a:latin typeface="Cambria" panose="02040503050406030204" pitchFamily="18" charset="0"/>
              </a:rPr>
              <a:t>0,41 </a:t>
            </a:r>
            <a:r>
              <a:rPr lang="bg-BG" sz="2200" dirty="0">
                <a:latin typeface="Cambria" panose="02040503050406030204" pitchFamily="18" charset="0"/>
              </a:rPr>
              <a:t>A</a:t>
            </a:r>
            <a:r>
              <a:rPr lang="bg-BG" sz="2200" baseline="-25000" dirty="0">
                <a:latin typeface="Cambria" panose="02040503050406030204" pitchFamily="18" charset="0"/>
              </a:rPr>
              <a:t>rms</a:t>
            </a:r>
            <a:r>
              <a:rPr lang="bg-BG" sz="2200" dirty="0">
                <a:latin typeface="Cambria" panose="02040503050406030204" pitchFamily="18" charset="0"/>
              </a:rPr>
              <a:t> за 19 сек. </a:t>
            </a:r>
            <a:r>
              <a:rPr lang="bg-BG" sz="2200" dirty="0" smtClean="0">
                <a:latin typeface="Cambria" panose="02040503050406030204" pitchFamily="18" charset="0"/>
              </a:rPr>
              <a:t>е 74% </a:t>
            </a:r>
            <a:r>
              <a:rPr lang="bg-BG" sz="2200" dirty="0">
                <a:latin typeface="Cambria" panose="02040503050406030204" pitchFamily="18" charset="0"/>
              </a:rPr>
              <a:t>– </a:t>
            </a:r>
            <a:r>
              <a:rPr lang="bg-BG" sz="2200" dirty="0" smtClean="0">
                <a:latin typeface="Cambria" panose="02040503050406030204" pitchFamily="18" charset="0"/>
              </a:rPr>
              <a:t>80%;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g-BG" sz="2200" dirty="0">
                <a:latin typeface="Cambria" panose="02040503050406030204" pitchFamily="18" charset="0"/>
              </a:rPr>
              <a:t>Статистическата вероятност за ефективно зашеметяване на морски език чрез прилагане на </a:t>
            </a:r>
            <a:r>
              <a:rPr lang="bg-BG" sz="2200" dirty="0" smtClean="0">
                <a:latin typeface="Cambria" panose="02040503050406030204" pitchFamily="18" charset="0"/>
              </a:rPr>
              <a:t>1,20 </a:t>
            </a:r>
            <a:r>
              <a:rPr lang="bg-BG" sz="2200" dirty="0">
                <a:latin typeface="Cambria" panose="02040503050406030204" pitchFamily="18" charset="0"/>
              </a:rPr>
              <a:t>± </a:t>
            </a:r>
            <a:r>
              <a:rPr lang="bg-BG" sz="2200" dirty="0" smtClean="0">
                <a:latin typeface="Cambria" panose="02040503050406030204" pitchFamily="18" charset="0"/>
              </a:rPr>
              <a:t>0,59 </a:t>
            </a:r>
            <a:r>
              <a:rPr lang="bg-BG" sz="2200" dirty="0">
                <a:latin typeface="Cambria" panose="02040503050406030204" pitchFamily="18" charset="0"/>
              </a:rPr>
              <a:t>A</a:t>
            </a:r>
            <a:r>
              <a:rPr lang="bg-BG" sz="2200" baseline="-25000" dirty="0">
                <a:latin typeface="Cambria" panose="02040503050406030204" pitchFamily="18" charset="0"/>
              </a:rPr>
              <a:t>rms</a:t>
            </a:r>
            <a:r>
              <a:rPr lang="bg-BG" sz="2200" dirty="0">
                <a:latin typeface="Cambria" panose="02040503050406030204" pitchFamily="18" charset="0"/>
              </a:rPr>
              <a:t> за 1 сек. и </a:t>
            </a:r>
            <a:r>
              <a:rPr lang="bg-BG" sz="2200" dirty="0" smtClean="0">
                <a:latin typeface="Cambria" panose="02040503050406030204" pitchFamily="18" charset="0"/>
              </a:rPr>
              <a:t>0,36 </a:t>
            </a:r>
            <a:r>
              <a:rPr lang="bg-BG" sz="2200" dirty="0">
                <a:latin typeface="Cambria" panose="02040503050406030204" pitchFamily="18" charset="0"/>
              </a:rPr>
              <a:t>± </a:t>
            </a:r>
            <a:r>
              <a:rPr lang="bg-BG" sz="2200" dirty="0" smtClean="0">
                <a:latin typeface="Cambria" panose="02040503050406030204" pitchFamily="18" charset="0"/>
              </a:rPr>
              <a:t>0,15 </a:t>
            </a:r>
            <a:r>
              <a:rPr lang="bg-BG" sz="2200" dirty="0">
                <a:latin typeface="Cambria" panose="02040503050406030204" pitchFamily="18" charset="0"/>
              </a:rPr>
              <a:t>A</a:t>
            </a:r>
            <a:r>
              <a:rPr lang="bg-BG" sz="2200" baseline="-25000" dirty="0">
                <a:latin typeface="Cambria" panose="02040503050406030204" pitchFamily="18" charset="0"/>
              </a:rPr>
              <a:t>rms</a:t>
            </a:r>
            <a:r>
              <a:rPr lang="bg-BG" sz="2200" dirty="0">
                <a:latin typeface="Cambria" panose="02040503050406030204" pitchFamily="18" charset="0"/>
              </a:rPr>
              <a:t> за 19 </a:t>
            </a:r>
            <a:r>
              <a:rPr lang="bg-BG" sz="2200" dirty="0" smtClean="0">
                <a:latin typeface="Cambria" panose="02040503050406030204" pitchFamily="18" charset="0"/>
              </a:rPr>
              <a:t>сек. е 80% </a:t>
            </a:r>
            <a:r>
              <a:rPr lang="bg-BG" sz="2200" dirty="0">
                <a:latin typeface="Cambria" panose="02040503050406030204" pitchFamily="18" charset="0"/>
              </a:rPr>
              <a:t>–</a:t>
            </a:r>
            <a:r>
              <a:rPr lang="bg-BG" sz="2200" dirty="0" smtClean="0">
                <a:latin typeface="Cambria" panose="02040503050406030204" pitchFamily="18" charset="0"/>
              </a:rPr>
              <a:t> 87%;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g-BG" sz="2200" dirty="0" smtClean="0">
                <a:latin typeface="Cambria" panose="02040503050406030204" pitchFamily="18" charset="0"/>
              </a:rPr>
              <a:t>Зашеметяването </a:t>
            </a:r>
            <a:r>
              <a:rPr lang="bg-BG" sz="2200" dirty="0">
                <a:latin typeface="Cambria" panose="02040503050406030204" pitchFamily="18" charset="0"/>
              </a:rPr>
              <a:t>тип „</a:t>
            </a:r>
            <a:r>
              <a:rPr lang="bg-BG" sz="2200" dirty="0" smtClean="0">
                <a:latin typeface="Cambria" panose="02040503050406030204" pitchFamily="18" charset="0"/>
              </a:rPr>
              <a:t>опашка-напред“, последвано от охлаждане с смес от вода и лед, </a:t>
            </a:r>
            <a:r>
              <a:rPr lang="bg-BG" sz="2200" dirty="0">
                <a:latin typeface="Cambria" panose="02040503050406030204" pitchFamily="18" charset="0"/>
              </a:rPr>
              <a:t>е потенциално ефективен метод за предизвикване на състояние на безсъзнание и хуманно </a:t>
            </a:r>
            <a:r>
              <a:rPr lang="bg-BG" sz="2200" dirty="0" smtClean="0">
                <a:latin typeface="Cambria" panose="02040503050406030204" pitchFamily="18" charset="0"/>
              </a:rPr>
              <a:t>умъртвяване на риби, </a:t>
            </a:r>
            <a:r>
              <a:rPr lang="bg-BG" sz="2200" dirty="0">
                <a:latin typeface="Cambria" panose="02040503050406030204" pitchFamily="18" charset="0"/>
              </a:rPr>
              <a:t>но изисква </a:t>
            </a:r>
            <a:r>
              <a:rPr lang="bg-BG" sz="2200" dirty="0" smtClean="0">
                <a:latin typeface="Cambria" panose="02040503050406030204" pitchFamily="18" charset="0"/>
              </a:rPr>
              <a:t>прилагане </a:t>
            </a:r>
            <a:r>
              <a:rPr lang="bg-BG" sz="2200" dirty="0">
                <a:latin typeface="Cambria" panose="02040503050406030204" pitchFamily="18" charset="0"/>
              </a:rPr>
              <a:t>на </a:t>
            </a:r>
            <a:r>
              <a:rPr lang="bg-BG" sz="2200" dirty="0" smtClean="0">
                <a:latin typeface="Cambria" panose="02040503050406030204" pitchFamily="18" charset="0"/>
              </a:rPr>
              <a:t>електричен ток </a:t>
            </a:r>
            <a:r>
              <a:rPr lang="bg-BG" sz="2200" dirty="0">
                <a:latin typeface="Cambria" panose="02040503050406030204" pitchFamily="18" charset="0"/>
              </a:rPr>
              <a:t>с </a:t>
            </a:r>
            <a:r>
              <a:rPr lang="bg-BG" sz="2200" dirty="0" smtClean="0">
                <a:latin typeface="Cambria" panose="02040503050406030204" pitchFamily="18" charset="0"/>
              </a:rPr>
              <a:t>по-високо </a:t>
            </a:r>
            <a:r>
              <a:rPr lang="bg-BG" sz="2200" dirty="0">
                <a:latin typeface="Cambria" panose="02040503050406030204" pitchFamily="18" charset="0"/>
              </a:rPr>
              <a:t>напрежение и </a:t>
            </a:r>
            <a:r>
              <a:rPr lang="bg-BG" sz="2200" dirty="0" smtClean="0">
                <a:latin typeface="Cambria" panose="02040503050406030204" pitchFamily="18" charset="0"/>
              </a:rPr>
              <a:t>сила в сравнение с традиционната технология „глава-напред“.</a:t>
            </a:r>
          </a:p>
          <a:p>
            <a:pPr marL="457200" indent="-457200" algn="just">
              <a:buFont typeface="+mj-lt"/>
              <a:buAutoNum type="arabicPeriod" startAt="2"/>
            </a:pP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33659"/>
            <a:ext cx="74247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Основни наблюдения и резултати</a:t>
            </a:r>
            <a:endParaRPr lang="en-US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2111" y="749212"/>
            <a:ext cx="8712968" cy="26797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bg-BG" sz="2200" b="1" dirty="0" smtClean="0">
                <a:latin typeface="Cambria" panose="02040503050406030204" pitchFamily="18" charset="0"/>
              </a:rPr>
              <a:t>Реакция към вибрация</a:t>
            </a:r>
            <a:endParaRPr lang="bg-BG" sz="2200" dirty="0" smtClean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bg-BG" sz="2200" dirty="0" smtClean="0">
                <a:latin typeface="Cambria" panose="02040503050406030204" pitchFamily="18" charset="0"/>
              </a:rPr>
              <a:t>Възстановява се </a:t>
            </a:r>
            <a:r>
              <a:rPr lang="bg-BG" sz="2200" dirty="0">
                <a:latin typeface="Cambria" panose="02040503050406030204" pitchFamily="18" charset="0"/>
              </a:rPr>
              <a:t>значително по-бързо в сравнение с </a:t>
            </a:r>
            <a:r>
              <a:rPr lang="bg-BG" sz="2200" dirty="0" smtClean="0">
                <a:latin typeface="Cambria" panose="02040503050406030204" pitchFamily="18" charset="0"/>
              </a:rPr>
              <a:t>електри-ческата </a:t>
            </a:r>
            <a:r>
              <a:rPr lang="bg-BG" sz="2200" dirty="0">
                <a:latin typeface="Cambria" panose="02040503050406030204" pitchFamily="18" charset="0"/>
              </a:rPr>
              <a:t>мозъчна активност и </a:t>
            </a:r>
            <a:r>
              <a:rPr lang="bg-BG" sz="2200" dirty="0" smtClean="0">
                <a:latin typeface="Cambria" panose="02040503050406030204" pitchFamily="18" charset="0"/>
              </a:rPr>
              <a:t>поведенческата реакция към </a:t>
            </a:r>
            <a:r>
              <a:rPr lang="bg-BG" sz="2200" dirty="0">
                <a:latin typeface="Cambria" panose="02040503050406030204" pitchFamily="18" charset="0"/>
              </a:rPr>
              <a:t>болеви </a:t>
            </a:r>
            <a:r>
              <a:rPr lang="bg-BG" sz="2200" dirty="0" smtClean="0">
                <a:latin typeface="Cambria" panose="02040503050406030204" pitchFamily="18" charset="0"/>
              </a:rPr>
              <a:t>дразнения</a:t>
            </a:r>
            <a:r>
              <a:rPr lang="en-US" sz="2200" dirty="0">
                <a:latin typeface="Cambria" panose="02040503050406030204" pitchFamily="18" charset="0"/>
              </a:rPr>
              <a:t>;</a:t>
            </a:r>
            <a:r>
              <a:rPr lang="bg-BG" sz="2200" dirty="0" smtClean="0">
                <a:latin typeface="Cambria" panose="02040503050406030204" pitchFamily="18" charset="0"/>
              </a:rPr>
              <a:t> </a:t>
            </a:r>
            <a:endParaRPr lang="bg-BG" sz="2200" dirty="0" smtClean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bg-BG" sz="2200" dirty="0" smtClean="0">
                <a:latin typeface="Cambria" panose="02040503050406030204" pitchFamily="18" charset="0"/>
              </a:rPr>
              <a:t>Значително </a:t>
            </a:r>
            <a:r>
              <a:rPr lang="bg-BG" sz="2200" dirty="0">
                <a:latin typeface="Cambria" panose="02040503050406030204" pitchFamily="18" charset="0"/>
              </a:rPr>
              <a:t>по-стабилна в сравнение с отговора на болеви дразнения, тъй като </a:t>
            </a:r>
            <a:r>
              <a:rPr lang="bg-BG" sz="2200" dirty="0" smtClean="0">
                <a:latin typeface="Cambria" panose="02040503050406030204" pitchFamily="18" charset="0"/>
              </a:rPr>
              <a:t>се запазва значително по-дълго време след зашеметяването;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t="17921" r="27803" b="5477"/>
          <a:stretch/>
        </p:blipFill>
        <p:spPr bwMode="auto">
          <a:xfrm>
            <a:off x="5964278" y="3305854"/>
            <a:ext cx="294170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289874" y="3573016"/>
            <a:ext cx="5506262" cy="29523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3"/>
            </a:pPr>
            <a:r>
              <a:rPr lang="bg-BG" sz="2200" dirty="0">
                <a:latin typeface="Cambria" panose="02040503050406030204" pitchFamily="18" charset="0"/>
              </a:rPr>
              <a:t>До момента не е напълно изяснено до каква степен </a:t>
            </a:r>
            <a:r>
              <a:rPr lang="bg-BG" sz="2200" dirty="0" smtClean="0">
                <a:latin typeface="Cambria" panose="02040503050406030204" pitchFamily="18" charset="0"/>
              </a:rPr>
              <a:t>тази реакция може </a:t>
            </a:r>
            <a:r>
              <a:rPr lang="bg-BG" sz="2200" dirty="0">
                <a:latin typeface="Cambria" panose="02040503050406030204" pitchFamily="18" charset="0"/>
              </a:rPr>
              <a:t>да </a:t>
            </a:r>
            <a:r>
              <a:rPr lang="bg-BG" sz="2200" dirty="0" smtClean="0">
                <a:latin typeface="Cambria" panose="02040503050406030204" pitchFamily="18" charset="0"/>
              </a:rPr>
              <a:t>бъде използвана </a:t>
            </a:r>
            <a:r>
              <a:rPr lang="bg-BG" sz="2200" dirty="0">
                <a:latin typeface="Cambria" panose="02040503050406030204" pitchFamily="18" charset="0"/>
              </a:rPr>
              <a:t>като индикатор за възвръщане на съзнание, но </a:t>
            </a:r>
            <a:r>
              <a:rPr lang="bg-BG" sz="2200" dirty="0" smtClean="0">
                <a:latin typeface="Cambria" panose="02040503050406030204" pitchFamily="18" charset="0"/>
              </a:rPr>
              <a:t>бази-райки </a:t>
            </a:r>
            <a:r>
              <a:rPr lang="bg-BG" sz="2200" dirty="0">
                <a:latin typeface="Cambria" panose="02040503050406030204" pitchFamily="18" charset="0"/>
              </a:rPr>
              <a:t>се на резултатите от ЕЕГ, </a:t>
            </a:r>
            <a:r>
              <a:rPr lang="bg-BG" sz="2200" dirty="0" smtClean="0">
                <a:latin typeface="Cambria" panose="02040503050406030204" pitchFamily="18" charset="0"/>
              </a:rPr>
              <a:t>предполагаме, </a:t>
            </a:r>
            <a:r>
              <a:rPr lang="bg-BG" sz="2200" dirty="0">
                <a:latin typeface="Cambria" panose="02040503050406030204" pitchFamily="18" charset="0"/>
              </a:rPr>
              <a:t>че </a:t>
            </a:r>
            <a:r>
              <a:rPr lang="bg-BG" sz="2200" dirty="0" smtClean="0">
                <a:latin typeface="Cambria" panose="02040503050406030204" pitchFamily="18" charset="0"/>
              </a:rPr>
              <a:t>реакциите </a:t>
            </a:r>
            <a:r>
              <a:rPr lang="bg-BG" sz="2200" dirty="0">
                <a:latin typeface="Cambria" panose="02040503050406030204" pitchFamily="18" charset="0"/>
              </a:rPr>
              <a:t>към вибрация вероятно са неволеви и не включват съзнателна дейност.</a:t>
            </a:r>
            <a:endParaRPr lang="en-US" sz="2200" dirty="0">
              <a:latin typeface="Cambria" panose="02040503050406030204" pitchFamily="18" charset="0"/>
            </a:endParaRP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33659"/>
            <a:ext cx="74247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Основни наблюдения и резултати</a:t>
            </a:r>
            <a:endParaRPr lang="en-US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 txBox="1">
            <a:spLocks/>
          </p:cNvSpPr>
          <p:nvPr/>
        </p:nvSpPr>
        <p:spPr>
          <a:xfrm>
            <a:off x="117465" y="692696"/>
            <a:ext cx="8847023" cy="59906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Wingdings 2"/>
              <a:buNone/>
            </a:pPr>
            <a:r>
              <a:rPr lang="bg-BG" sz="2200" b="1" dirty="0" smtClean="0">
                <a:latin typeface="Cambria" panose="02040503050406030204" pitchFamily="18" charset="0"/>
              </a:rPr>
              <a:t>Сърдечна и дихателна дейност </a:t>
            </a:r>
            <a:endParaRPr lang="en-US" sz="2200" b="1" dirty="0" smtClean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bg-BG" sz="2200" dirty="0">
                <a:latin typeface="Cambria" panose="02040503050406030204" pitchFamily="18" charset="0"/>
              </a:rPr>
              <a:t>З</a:t>
            </a:r>
            <a:r>
              <a:rPr lang="bg-BG" sz="2200" dirty="0" smtClean="0">
                <a:latin typeface="Cambria" panose="02040503050406030204" pitchFamily="18" charset="0"/>
              </a:rPr>
              <a:t>начително по-стабилни сърдечна и дихателна дейност  при калканите: </a:t>
            </a:r>
            <a:endParaRPr lang="bg-BG" sz="2200" dirty="0">
              <a:latin typeface="Cambria" panose="02040503050406030204" pitchFamily="18" charset="0"/>
            </a:endParaRPr>
          </a:p>
          <a:p>
            <a:pPr lvl="1" algn="just">
              <a:buClr>
                <a:schemeClr val="bg2">
                  <a:lumMod val="75000"/>
                </a:schemeClr>
              </a:buClr>
            </a:pPr>
            <a:r>
              <a:rPr lang="bg-BG" sz="1800" dirty="0" smtClean="0">
                <a:latin typeface="Cambria" panose="02040503050406030204" pitchFamily="18" charset="0"/>
              </a:rPr>
              <a:t>калканите не </a:t>
            </a:r>
            <a:r>
              <a:rPr lang="bg-BG" sz="1800" dirty="0">
                <a:latin typeface="Cambria" panose="02040503050406030204" pitchFamily="18" charset="0"/>
              </a:rPr>
              <a:t>демонстрираха признаци на брадикардия </a:t>
            </a:r>
            <a:r>
              <a:rPr lang="bg-BG" sz="1800" dirty="0" smtClean="0">
                <a:latin typeface="Cambria" panose="02040503050406030204" pitchFamily="18" charset="0"/>
              </a:rPr>
              <a:t>дори </a:t>
            </a:r>
            <a:r>
              <a:rPr lang="bg-BG" sz="1800" dirty="0">
                <a:latin typeface="Cambria" panose="02040503050406030204" pitchFamily="18" charset="0"/>
              </a:rPr>
              <a:t>към 5-тата мин. след дълго </a:t>
            </a:r>
            <a:r>
              <a:rPr lang="bg-BG" sz="1800" dirty="0" smtClean="0">
                <a:latin typeface="Cambria" panose="02040503050406030204" pitchFamily="18" charset="0"/>
              </a:rPr>
              <a:t>зашеметяване за разлика от морските езици;</a:t>
            </a:r>
          </a:p>
          <a:p>
            <a:pPr lvl="1" algn="just">
              <a:buClr>
                <a:schemeClr val="bg2">
                  <a:lumMod val="75000"/>
                </a:schemeClr>
              </a:buClr>
            </a:pPr>
            <a:r>
              <a:rPr lang="bg-BG" sz="1800" dirty="0">
                <a:latin typeface="Cambria" panose="02040503050406030204" pitchFamily="18" charset="0"/>
              </a:rPr>
              <a:t>движенията на хрилните капачета при калканите започнаха да намаляват много по-късно, като дори на 75-тата мин. </a:t>
            </a:r>
            <a:r>
              <a:rPr lang="bg-BG" sz="1800" dirty="0" smtClean="0">
                <a:latin typeface="Cambria" panose="02040503050406030204" pitchFamily="18" charset="0"/>
              </a:rPr>
              <a:t>някои </a:t>
            </a:r>
            <a:r>
              <a:rPr lang="bg-BG" sz="1800" dirty="0">
                <a:latin typeface="Cambria" panose="02040503050406030204" pitchFamily="18" charset="0"/>
              </a:rPr>
              <a:t>калкани </a:t>
            </a:r>
            <a:r>
              <a:rPr lang="bg-BG" sz="1800" dirty="0" smtClean="0">
                <a:latin typeface="Cambria" panose="02040503050406030204" pitchFamily="18" charset="0"/>
              </a:rPr>
              <a:t>все </a:t>
            </a:r>
            <a:r>
              <a:rPr lang="bg-BG" sz="1800" dirty="0">
                <a:latin typeface="Cambria" panose="02040503050406030204" pitchFamily="18" charset="0"/>
              </a:rPr>
              <a:t>още проявяваха минимални признаци на дишане</a:t>
            </a:r>
            <a:r>
              <a:rPr lang="bg-BG" sz="1800" dirty="0" smtClean="0">
                <a:latin typeface="Cambria" panose="02040503050406030204" pitchFamily="18" charset="0"/>
              </a:rPr>
              <a:t>;</a:t>
            </a:r>
          </a:p>
          <a:p>
            <a:pPr marL="393192" lvl="1" indent="0" algn="just">
              <a:buClr>
                <a:schemeClr val="bg2">
                  <a:lumMod val="75000"/>
                </a:schemeClr>
              </a:buClr>
              <a:buNone/>
            </a:pPr>
            <a:endParaRPr lang="bg-BG" sz="1000" dirty="0" smtClean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bg-BG" sz="2200" dirty="0">
                <a:latin typeface="Cambria" panose="02040503050406030204" pitchFamily="18" charset="0"/>
              </a:rPr>
              <a:t>Двата вида </a:t>
            </a:r>
            <a:r>
              <a:rPr lang="bg-BG" sz="2200" dirty="0" smtClean="0">
                <a:latin typeface="Cambria" panose="02040503050406030204" pitchFamily="18" charset="0"/>
              </a:rPr>
              <a:t>риби </a:t>
            </a:r>
            <a:r>
              <a:rPr lang="bg-BG" sz="2200" dirty="0">
                <a:latin typeface="Cambria" panose="02040503050406030204" pitchFamily="18" charset="0"/>
              </a:rPr>
              <a:t>показаха напълно различни модели на дишане след дълго зашеметяване: </a:t>
            </a:r>
          </a:p>
          <a:p>
            <a:pPr lvl="1" algn="just">
              <a:buClr>
                <a:schemeClr val="bg2">
                  <a:lumMod val="75000"/>
                </a:schemeClr>
              </a:buClr>
            </a:pPr>
            <a:r>
              <a:rPr lang="bg-BG" sz="1800" dirty="0" smtClean="0">
                <a:latin typeface="Cambria" panose="02040503050406030204" pitchFamily="18" charset="0"/>
              </a:rPr>
              <a:t>морски </a:t>
            </a:r>
            <a:r>
              <a:rPr lang="bg-BG" sz="1800" dirty="0">
                <a:latin typeface="Cambria" panose="02040503050406030204" pitchFamily="18" charset="0"/>
              </a:rPr>
              <a:t>езици – признаци на дихателна дейност </a:t>
            </a:r>
            <a:r>
              <a:rPr lang="bg-BG" sz="1800" dirty="0" smtClean="0">
                <a:latin typeface="Cambria" panose="02040503050406030204" pitchFamily="18" charset="0"/>
              </a:rPr>
              <a:t>на </a:t>
            </a:r>
            <a:r>
              <a:rPr lang="bg-BG" sz="1800" dirty="0">
                <a:latin typeface="Cambria" panose="02040503050406030204" pitchFamily="18" charset="0"/>
              </a:rPr>
              <a:t>30-та сек. след зашеметяването, </a:t>
            </a:r>
            <a:r>
              <a:rPr lang="bg-BG" sz="1800" dirty="0" smtClean="0">
                <a:latin typeface="Cambria" panose="02040503050406030204" pitchFamily="18" charset="0"/>
              </a:rPr>
              <a:t>последвани </a:t>
            </a:r>
            <a:r>
              <a:rPr lang="bg-BG" sz="1800" dirty="0">
                <a:latin typeface="Cambria" panose="02040503050406030204" pitchFamily="18" charset="0"/>
              </a:rPr>
              <a:t>от прогресивно отслабване на </a:t>
            </a:r>
            <a:r>
              <a:rPr lang="bg-BG" sz="1800" dirty="0" smtClean="0">
                <a:latin typeface="Cambria" panose="02040503050406030204" pitchFamily="18" charset="0"/>
              </a:rPr>
              <a:t>дишането;</a:t>
            </a:r>
          </a:p>
          <a:p>
            <a:pPr lvl="1" algn="just">
              <a:buClr>
                <a:schemeClr val="bg2">
                  <a:lumMod val="75000"/>
                </a:schemeClr>
              </a:buClr>
            </a:pPr>
            <a:r>
              <a:rPr lang="bg-BG" sz="1800" dirty="0" smtClean="0">
                <a:latin typeface="Cambria" panose="02040503050406030204" pitchFamily="18" charset="0"/>
              </a:rPr>
              <a:t>калкани </a:t>
            </a:r>
            <a:r>
              <a:rPr lang="bg-BG" sz="1800" dirty="0">
                <a:latin typeface="Cambria" panose="02040503050406030204" pitchFamily="18" charset="0"/>
              </a:rPr>
              <a:t>– </a:t>
            </a:r>
            <a:r>
              <a:rPr lang="bg-BG" sz="1800" dirty="0" smtClean="0">
                <a:latin typeface="Cambria" panose="02040503050406030204" pitchFamily="18" charset="0"/>
              </a:rPr>
              <a:t>липсваща дихателна дейност на </a:t>
            </a:r>
            <a:r>
              <a:rPr lang="bg-BG" sz="1800" dirty="0">
                <a:latin typeface="Cambria" panose="02040503050406030204" pitchFamily="18" charset="0"/>
              </a:rPr>
              <a:t>30-тата сек., </a:t>
            </a:r>
            <a:r>
              <a:rPr lang="bg-BG" sz="1800" dirty="0" smtClean="0">
                <a:latin typeface="Cambria" panose="02040503050406030204" pitchFamily="18" charset="0"/>
              </a:rPr>
              <a:t>последвана от усилване и/или учестяване на оперкуларните движения;</a:t>
            </a:r>
          </a:p>
          <a:p>
            <a:pPr lvl="1" algn="just">
              <a:buClr>
                <a:schemeClr val="bg2">
                  <a:lumMod val="75000"/>
                </a:schemeClr>
              </a:buClr>
            </a:pPr>
            <a:r>
              <a:rPr lang="bg-BG" sz="1800" dirty="0" smtClean="0">
                <a:latin typeface="Cambria" panose="02040503050406030204" pitchFamily="18" charset="0"/>
              </a:rPr>
              <a:t>и </a:t>
            </a:r>
            <a:r>
              <a:rPr lang="bg-BG" sz="1800" dirty="0">
                <a:latin typeface="Cambria" panose="02040503050406030204" pitchFamily="18" charset="0"/>
              </a:rPr>
              <a:t>при двата вида риби </a:t>
            </a:r>
            <a:r>
              <a:rPr lang="bg-BG" sz="1800" dirty="0" smtClean="0">
                <a:latin typeface="Cambria" panose="02040503050406030204" pitchFamily="18" charset="0"/>
              </a:rPr>
              <a:t>наличието </a:t>
            </a:r>
            <a:r>
              <a:rPr lang="bg-BG" sz="1800" dirty="0">
                <a:latin typeface="Cambria" panose="02040503050406030204" pitchFamily="18" charset="0"/>
              </a:rPr>
              <a:t>на дихателни движения не </a:t>
            </a:r>
            <a:r>
              <a:rPr lang="bg-BG" sz="1800" dirty="0" smtClean="0">
                <a:latin typeface="Cambria" panose="02040503050406030204" pitchFamily="18" charset="0"/>
              </a:rPr>
              <a:t>бе </a:t>
            </a:r>
            <a:r>
              <a:rPr lang="bg-BG" sz="1800" dirty="0">
                <a:latin typeface="Cambria" panose="02040503050406030204" pitchFamily="18" charset="0"/>
              </a:rPr>
              <a:t>последвано от възвръщане на равновесие и/или възстановяване на нормалната мозъчна активност.</a:t>
            </a:r>
            <a:endParaRPr lang="en-US" sz="1800" dirty="0">
              <a:latin typeface="Cambria" panose="02040503050406030204" pitchFamily="18" charset="0"/>
            </a:endParaRPr>
          </a:p>
          <a:p>
            <a:pPr marL="484632" indent="-457200" algn="just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endParaRPr lang="bg-BG" sz="2000" dirty="0">
              <a:latin typeface="Cambria" panose="02040503050406030204" pitchFamily="18" charset="0"/>
            </a:endParaRPr>
          </a:p>
          <a:p>
            <a:pPr lvl="1" algn="just">
              <a:buClr>
                <a:schemeClr val="bg2">
                  <a:lumMod val="75000"/>
                </a:schemeClr>
              </a:buClr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33659"/>
            <a:ext cx="74247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Основни наблюдения и резултати</a:t>
            </a:r>
            <a:endParaRPr lang="en-US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bg-BG" sz="3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Основни заключения</a:t>
            </a:r>
            <a:endParaRPr lang="bg-BG" sz="34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760640"/>
          </a:xfrm>
        </p:spPr>
        <p:txBody>
          <a:bodyPr>
            <a:normAutofit/>
          </a:bodyPr>
          <a:lstStyle/>
          <a:p>
            <a:pPr algn="just"/>
            <a:r>
              <a:rPr lang="bg-BG" sz="2000" dirty="0" smtClean="0">
                <a:latin typeface="Cambria" panose="02040503050406030204" pitchFamily="18" charset="0"/>
              </a:rPr>
              <a:t>Незабавно зашеметяване на калкан (тип опашка-напред) може да бъде постигнато чрез прилагане на 2,39 </a:t>
            </a:r>
            <a:r>
              <a:rPr lang="bg-BG" sz="2000" dirty="0">
                <a:latin typeface="Cambria" panose="02040503050406030204" pitchFamily="18" charset="0"/>
              </a:rPr>
              <a:t>± </a:t>
            </a:r>
            <a:r>
              <a:rPr lang="bg-BG" sz="2000" dirty="0" smtClean="0">
                <a:latin typeface="Cambria" panose="02040503050406030204" pitchFamily="18" charset="0"/>
              </a:rPr>
              <a:t>0,91 A</a:t>
            </a:r>
            <a:r>
              <a:rPr lang="bg-BG" sz="2000" baseline="-25000" dirty="0" smtClean="0">
                <a:latin typeface="Cambria" panose="02040503050406030204" pitchFamily="18" charset="0"/>
              </a:rPr>
              <a:t>rms</a:t>
            </a:r>
            <a:r>
              <a:rPr lang="bg-BG" sz="2000" dirty="0" smtClean="0">
                <a:latin typeface="Cambria" panose="02040503050406030204" pitchFamily="18" charset="0"/>
              </a:rPr>
              <a:t> за 1 сек., докато при морските езици разработването на метода изисква допълнителни изследвания;</a:t>
            </a:r>
          </a:p>
          <a:p>
            <a:pPr algn="just"/>
            <a:r>
              <a:rPr lang="bg-BG" sz="2000" dirty="0" smtClean="0">
                <a:latin typeface="Cambria" panose="02040503050406030204" pitchFamily="18" charset="0"/>
              </a:rPr>
              <a:t>Ефективно зашеметяване без възвръщане на съзнание </a:t>
            </a:r>
            <a:r>
              <a:rPr lang="bg-BG" sz="2000" dirty="0">
                <a:latin typeface="Cambria" panose="02040503050406030204" pitchFamily="18" charset="0"/>
              </a:rPr>
              <a:t>може да се постигне чрез прилагане на 3,88 ± 1,26 A</a:t>
            </a:r>
            <a:r>
              <a:rPr lang="bg-BG" sz="2000" baseline="-25000" dirty="0">
                <a:latin typeface="Cambria" panose="02040503050406030204" pitchFamily="18" charset="0"/>
              </a:rPr>
              <a:t>rms</a:t>
            </a:r>
            <a:r>
              <a:rPr lang="bg-BG" sz="2000" dirty="0">
                <a:latin typeface="Cambria" panose="02040503050406030204" pitchFamily="18" charset="0"/>
              </a:rPr>
              <a:t> за 1 сек. и 1,44 ± 0,41 A</a:t>
            </a:r>
            <a:r>
              <a:rPr lang="bg-BG" sz="2000" baseline="-25000" dirty="0">
                <a:latin typeface="Cambria" panose="02040503050406030204" pitchFamily="18" charset="0"/>
              </a:rPr>
              <a:t>rms</a:t>
            </a:r>
            <a:r>
              <a:rPr lang="bg-BG" sz="2000" dirty="0">
                <a:latin typeface="Cambria" panose="02040503050406030204" pitchFamily="18" charset="0"/>
              </a:rPr>
              <a:t> за 19 сек</a:t>
            </a:r>
            <a:r>
              <a:rPr lang="bg-BG" sz="2000" dirty="0" smtClean="0">
                <a:latin typeface="Cambria" panose="02040503050406030204" pitchFamily="18" charset="0"/>
              </a:rPr>
              <a:t>. при калкани и </a:t>
            </a:r>
            <a:r>
              <a:rPr lang="bg-BG" sz="2000" dirty="0">
                <a:latin typeface="Cambria" panose="02040503050406030204" pitchFamily="18" charset="0"/>
              </a:rPr>
              <a:t>1,20 ± 0,59 A</a:t>
            </a:r>
            <a:r>
              <a:rPr lang="bg-BG" sz="2000" baseline="-25000" dirty="0">
                <a:latin typeface="Cambria" panose="02040503050406030204" pitchFamily="18" charset="0"/>
              </a:rPr>
              <a:t>rms</a:t>
            </a:r>
            <a:r>
              <a:rPr lang="bg-BG" sz="2000" dirty="0">
                <a:latin typeface="Cambria" panose="02040503050406030204" pitchFamily="18" charset="0"/>
              </a:rPr>
              <a:t> за 1 сек. и 0,36 ± 0,15 A</a:t>
            </a:r>
            <a:r>
              <a:rPr lang="bg-BG" sz="2000" baseline="-25000" dirty="0">
                <a:latin typeface="Cambria" panose="02040503050406030204" pitchFamily="18" charset="0"/>
              </a:rPr>
              <a:t>rms</a:t>
            </a:r>
            <a:r>
              <a:rPr lang="bg-BG" sz="2000" dirty="0">
                <a:latin typeface="Cambria" panose="02040503050406030204" pitchFamily="18" charset="0"/>
              </a:rPr>
              <a:t> за 19 сек</a:t>
            </a:r>
            <a:r>
              <a:rPr lang="bg-BG" sz="2000" dirty="0" smtClean="0">
                <a:latin typeface="Cambria" panose="02040503050406030204" pitchFamily="18" charset="0"/>
              </a:rPr>
              <a:t>. при морски езици, последвано от охлаждане в смес от вода и лед;</a:t>
            </a:r>
          </a:p>
          <a:p>
            <a:pPr algn="just"/>
            <a:r>
              <a:rPr lang="bg-BG" sz="2000" dirty="0" smtClean="0">
                <a:latin typeface="Cambria" panose="02040503050406030204" pitchFamily="18" charset="0"/>
              </a:rPr>
              <a:t>Независимо че калканът и морският език са близки (плоски) видове риби, те проявяват значителни физиологични и поведенчески различия: калканите показват значително по-стабилни </a:t>
            </a:r>
            <a:r>
              <a:rPr lang="bg-BG" sz="2000" dirty="0">
                <a:latin typeface="Cambria" panose="02040503050406030204" pitchFamily="18" charset="0"/>
              </a:rPr>
              <a:t>сърдечна </a:t>
            </a:r>
            <a:r>
              <a:rPr lang="bg-BG" sz="2000" dirty="0" smtClean="0">
                <a:latin typeface="Cambria" panose="02040503050406030204" pitchFamily="18" charset="0"/>
              </a:rPr>
              <a:t>и дихателна дейност, докато морските езици се характеризират с по-висока поведенческа реактивност;</a:t>
            </a:r>
          </a:p>
          <a:p>
            <a:pPr algn="just"/>
            <a:r>
              <a:rPr lang="bg-BG" sz="2000" dirty="0">
                <a:latin typeface="Cambria" panose="02040503050406030204" pitchFamily="18" charset="0"/>
              </a:rPr>
              <a:t>Поведенческите реакции </a:t>
            </a:r>
            <a:r>
              <a:rPr lang="bg-BG" sz="2000" dirty="0" smtClean="0">
                <a:latin typeface="Cambria" panose="02040503050406030204" pitchFamily="18" charset="0"/>
              </a:rPr>
              <a:t>не </a:t>
            </a:r>
            <a:r>
              <a:rPr lang="bg-BG" sz="2000" dirty="0">
                <a:latin typeface="Cambria" panose="02040503050406030204" pitchFamily="18" charset="0"/>
              </a:rPr>
              <a:t>винаги са в пряка корелация с нивото на мозъчна </a:t>
            </a:r>
            <a:r>
              <a:rPr lang="bg-BG" sz="2000" dirty="0" smtClean="0">
                <a:latin typeface="Cambria" panose="02040503050406030204" pitchFamily="18" charset="0"/>
              </a:rPr>
              <a:t>активност, което трябва да се</a:t>
            </a:r>
            <a:r>
              <a:rPr lang="bg-BG" sz="2000" dirty="0">
                <a:latin typeface="Cambria" panose="02040503050406030204" pitchFamily="18" charset="0"/>
              </a:rPr>
              <a:t> </a:t>
            </a:r>
            <a:r>
              <a:rPr lang="bg-BG" sz="2000" dirty="0" smtClean="0">
                <a:latin typeface="Cambria" panose="02040503050406030204" pitchFamily="18" charset="0"/>
              </a:rPr>
              <a:t>има </a:t>
            </a:r>
            <a:r>
              <a:rPr lang="bg-BG" sz="2000" dirty="0">
                <a:latin typeface="Cambria" panose="02040503050406030204" pitchFamily="18" charset="0"/>
              </a:rPr>
              <a:t>предвид в случаите, в които за определяне на степента на съзнание се използват единствено поведенчески </a:t>
            </a:r>
            <a:r>
              <a:rPr lang="bg-BG" sz="2000" dirty="0" smtClean="0">
                <a:latin typeface="Cambria" panose="02040503050406030204" pitchFamily="18" charset="0"/>
              </a:rPr>
              <a:t>показатели.</a:t>
            </a:r>
          </a:p>
        </p:txBody>
      </p:sp>
    </p:spTree>
    <p:extLst>
      <p:ext uri="{BB962C8B-B14F-4D97-AF65-F5344CB8AC3E}">
        <p14:creationId xmlns:p14="http://schemas.microsoft.com/office/powerpoint/2010/main" val="42047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344048"/>
            <a:ext cx="8568952" cy="19328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Благодаря за вниманието!</a:t>
            </a:r>
            <a:endParaRPr lang="bg-BG" i="1" dirty="0">
              <a:latin typeface="Cambria" panose="02040503050406030204" pitchFamily="18" charset="0"/>
            </a:endParaRPr>
          </a:p>
        </p:txBody>
      </p:sp>
      <p:pic>
        <p:nvPicPr>
          <p:cNvPr id="5" name="Picture 2" descr="H:\Pics Holland\Work pics\IMG_2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83" y="2636912"/>
            <a:ext cx="5384146" cy="40381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bg-BG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Въведение:</a:t>
            </a:r>
            <a:endParaRPr lang="bg-BG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472608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bg-BG" sz="2200" dirty="0" smtClean="0">
                <a:latin typeface="Cambria" panose="02040503050406030204" pitchFamily="18" charset="0"/>
              </a:rPr>
              <a:t>Липса на </a:t>
            </a:r>
            <a:r>
              <a:rPr lang="bg-BG" sz="2200" dirty="0">
                <a:latin typeface="Cambria" panose="02040503050406030204" pitchFamily="18" charset="0"/>
              </a:rPr>
              <a:t>регламентирани </a:t>
            </a:r>
            <a:r>
              <a:rPr lang="bg-BG" sz="2200" dirty="0" smtClean="0">
                <a:latin typeface="Cambria" panose="02040503050406030204" pitchFamily="18" charset="0"/>
              </a:rPr>
              <a:t>критерии и изисквания</a:t>
            </a:r>
            <a:r>
              <a:rPr lang="bg-BG" sz="2200" dirty="0">
                <a:latin typeface="Cambria" panose="02040503050406030204" pitchFamily="18" charset="0"/>
              </a:rPr>
              <a:t>, касаещи хуманното отношение </a:t>
            </a:r>
            <a:r>
              <a:rPr lang="bg-BG" sz="2200" dirty="0" smtClean="0">
                <a:latin typeface="Cambria" panose="02040503050406030204" pitchFamily="18" charset="0"/>
              </a:rPr>
              <a:t>при умъртвяване на риби за </a:t>
            </a:r>
            <a:r>
              <a:rPr lang="bg-BG" sz="2200" dirty="0">
                <a:latin typeface="Cambria" panose="02040503050406030204" pitchFamily="18" charset="0"/>
              </a:rPr>
              <a:t>човешка </a:t>
            </a:r>
            <a:r>
              <a:rPr lang="bg-BG" sz="2200" dirty="0" smtClean="0">
                <a:latin typeface="Cambria" panose="02040503050406030204" pitchFamily="18" charset="0"/>
              </a:rPr>
              <a:t>консумация, но е в сила ключовото правило, т.е. </a:t>
            </a:r>
            <a:r>
              <a:rPr lang="bg-BG" sz="2200" dirty="0">
                <a:latin typeface="Cambria" panose="02040503050406030204" pitchFamily="18" charset="0"/>
              </a:rPr>
              <a:t>предпазване от всяка болка, уплаха или страдание, които могат да бъдат избегнати</a:t>
            </a:r>
            <a:r>
              <a:rPr lang="bg-BG" sz="2200" dirty="0" smtClean="0">
                <a:latin typeface="Cambria" panose="02040503050406030204" pitchFamily="18" charset="0"/>
              </a:rPr>
              <a:t>; </a:t>
            </a:r>
          </a:p>
          <a:p>
            <a:pPr marL="0" indent="0" algn="just">
              <a:buNone/>
            </a:pPr>
            <a:endParaRPr lang="bg-BG" sz="800" dirty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bg-BG" sz="2200" dirty="0" smtClean="0">
                <a:latin typeface="Cambria" panose="02040503050406030204" pitchFamily="18" charset="0"/>
              </a:rPr>
              <a:t>Липса </a:t>
            </a:r>
            <a:r>
              <a:rPr lang="bg-BG" sz="2200" dirty="0">
                <a:latin typeface="Cambria" panose="02040503050406030204" pitchFamily="18" charset="0"/>
              </a:rPr>
              <a:t>на единно </a:t>
            </a:r>
            <a:r>
              <a:rPr lang="bg-BG" sz="2200" dirty="0" smtClean="0">
                <a:latin typeface="Cambria" panose="02040503050406030204" pitchFamily="18" charset="0"/>
              </a:rPr>
              <a:t>научно мнение </a:t>
            </a:r>
            <a:r>
              <a:rPr lang="bg-BG" sz="2200" dirty="0">
                <a:latin typeface="Cambria" panose="02040503050406030204" pitchFamily="18" charset="0"/>
              </a:rPr>
              <a:t>относно способността на рибите да изпитват болка и </a:t>
            </a:r>
            <a:r>
              <a:rPr lang="bg-BG" sz="2200" dirty="0" smtClean="0">
                <a:latin typeface="Cambria" panose="02040503050406030204" pitchFamily="18" charset="0"/>
              </a:rPr>
              <a:t>страдание:</a:t>
            </a:r>
          </a:p>
          <a:p>
            <a:pPr lvl="1" algn="just">
              <a:buClr>
                <a:schemeClr val="bg2">
                  <a:lumMod val="75000"/>
                </a:schemeClr>
              </a:buClr>
            </a:pPr>
            <a:r>
              <a:rPr lang="bg-BG" sz="2200" dirty="0" smtClean="0">
                <a:latin typeface="Cambria" panose="02040503050406030204" pitchFamily="18" charset="0"/>
              </a:rPr>
              <a:t>редица литературни </a:t>
            </a:r>
            <a:r>
              <a:rPr lang="bg-BG" sz="2200" dirty="0">
                <a:latin typeface="Cambria" panose="02040503050406030204" pitchFamily="18" charset="0"/>
              </a:rPr>
              <a:t>данни </a:t>
            </a:r>
            <a:r>
              <a:rPr lang="bg-BG" sz="2200" dirty="0" smtClean="0">
                <a:latin typeface="Cambria" panose="02040503050406030204" pitchFamily="18" charset="0"/>
              </a:rPr>
              <a:t>обаче сочат, </a:t>
            </a:r>
            <a:r>
              <a:rPr lang="bg-BG" sz="2200" dirty="0">
                <a:latin typeface="Cambria" panose="02040503050406030204" pitchFamily="18" charset="0"/>
              </a:rPr>
              <a:t>че независимо от липсата на неокортекс, при рибите са развити нервни центрове, изпълняващи аналогична функция, поради което те адекватно възприемат и реагират на застрашаващи ги </a:t>
            </a:r>
            <a:r>
              <a:rPr lang="bg-BG" sz="2200" dirty="0" smtClean="0">
                <a:latin typeface="Cambria" panose="02040503050406030204" pitchFamily="18" charset="0"/>
              </a:rPr>
              <a:t>стимули;</a:t>
            </a:r>
          </a:p>
          <a:p>
            <a:pPr marL="0" indent="0" algn="just">
              <a:buNone/>
            </a:pPr>
            <a:endParaRPr lang="en-US" sz="800" dirty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bg-BG" sz="2200" dirty="0" smtClean="0">
                <a:latin typeface="Cambria" panose="02040503050406030204" pitchFamily="18" charset="0"/>
              </a:rPr>
              <a:t>Това налага разработването на методи, водещи до незабавна и перманентна загуба на съзнание и чувствителност;</a:t>
            </a:r>
          </a:p>
          <a:p>
            <a:pPr algn="just"/>
            <a:endParaRPr lang="bg-BG" sz="2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bg-BG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Въведение:</a:t>
            </a:r>
            <a:endParaRPr lang="bg-BG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472608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bg-BG" sz="2200" dirty="0" smtClean="0">
                <a:latin typeface="Cambria" panose="02040503050406030204" pitchFamily="18" charset="0"/>
              </a:rPr>
              <a:t>Зашеметяването чрез прилагане на електричен ток (сухо или във вода) е един от най-често проучваните методи към момента;</a:t>
            </a:r>
          </a:p>
          <a:p>
            <a:pPr marL="457200" indent="-457200" algn="just">
              <a:buFont typeface="+mj-lt"/>
              <a:buAutoNum type="arabicPeriod" startAt="4"/>
            </a:pPr>
            <a:endParaRPr lang="bg-BG" sz="1000" dirty="0" smtClean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 startAt="4"/>
            </a:pPr>
            <a:r>
              <a:rPr lang="bg-BG" sz="2200" dirty="0" smtClean="0">
                <a:latin typeface="Cambria" panose="02040503050406030204" pitchFamily="18" charset="0"/>
              </a:rPr>
              <a:t>Сухото електрозашеметяване обаче е свързано с някои чисто практически затруднения при обработка на голям брой риби:  </a:t>
            </a:r>
          </a:p>
          <a:p>
            <a:pPr lvl="1" algn="just">
              <a:buClr>
                <a:schemeClr val="bg2">
                  <a:lumMod val="75000"/>
                </a:schemeClr>
              </a:buClr>
            </a:pPr>
            <a:r>
              <a:rPr lang="bg-BG" sz="2000" dirty="0" smtClean="0">
                <a:latin typeface="Cambria" panose="02040503050406030204" pitchFamily="18" charset="0"/>
              </a:rPr>
              <a:t>попадане на рибите в апарата в произволна позиция               протича-не на електричен ток през тялото, а не директно през главата (мозъка)              зашеметяването (загубата на съзнание) не настъпва незабавно, т.е. в рамките на 1 сек.;</a:t>
            </a:r>
          </a:p>
          <a:p>
            <a:pPr lvl="1" algn="just">
              <a:buClr>
                <a:schemeClr val="bg2">
                  <a:lumMod val="75000"/>
                </a:schemeClr>
              </a:buClr>
            </a:pPr>
            <a:endParaRPr lang="bg-BG" sz="1000" dirty="0">
              <a:latin typeface="Cambria" panose="02040503050406030204" pitchFamily="18" charset="0"/>
            </a:endParaRPr>
          </a:p>
          <a:p>
            <a:pPr marL="484632" indent="-457200" algn="just">
              <a:buClr>
                <a:schemeClr val="bg2">
                  <a:lumMod val="75000"/>
                </a:schemeClr>
              </a:buClr>
              <a:buFont typeface="+mj-lt"/>
              <a:buAutoNum type="arabicPeriod" startAt="6"/>
            </a:pPr>
            <a:r>
              <a:rPr lang="bg-BG" sz="2200" dirty="0" smtClean="0">
                <a:latin typeface="Cambria" panose="02040503050406030204" pitchFamily="18" charset="0"/>
              </a:rPr>
              <a:t>Необходимост от разработване на протокол за сухо електро-зашеметяване, водещ до ефективна и моментална загуба на съзнание независимо от позицията на рибата в апарата.</a:t>
            </a:r>
            <a:endParaRPr lang="bg-BG" sz="2200" dirty="0">
              <a:latin typeface="Cambria" panose="020405030504060302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92280" y="3356992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96540" y="3976692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2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bg-BG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Основни цели на експеримента:</a:t>
            </a:r>
            <a:endParaRPr lang="bg-BG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96544"/>
          </a:xfrm>
        </p:spPr>
        <p:txBody>
          <a:bodyPr>
            <a:normAutofit/>
          </a:bodyPr>
          <a:lstStyle/>
          <a:p>
            <a:pPr algn="just"/>
            <a:r>
              <a:rPr lang="bg-BG" sz="2200" dirty="0" smtClean="0">
                <a:latin typeface="Cambria" panose="02040503050406030204" pitchFamily="18" charset="0"/>
              </a:rPr>
              <a:t>Да се определят параметрите на тока, водещи до ефективно сухо електрозашеметяване на калкан и морски език, при навлизане на рибите в апарата за зашеметяване с опашката напред (вместо традиционната технология „глава-напред“);</a:t>
            </a:r>
          </a:p>
          <a:p>
            <a:pPr marL="0" indent="0" algn="just">
              <a:buNone/>
            </a:pPr>
            <a:endParaRPr lang="bg-BG" sz="1200" dirty="0" smtClean="0">
              <a:latin typeface="Cambria" panose="02040503050406030204" pitchFamily="18" charset="0"/>
            </a:endParaRPr>
          </a:p>
          <a:p>
            <a:pPr algn="just"/>
            <a:r>
              <a:rPr lang="bg-BG" sz="2200" dirty="0" smtClean="0">
                <a:latin typeface="Cambria" panose="02040503050406030204" pitchFamily="18" charset="0"/>
              </a:rPr>
              <a:t>Зашеметяването да бъде последвано от адекватен метод за умъртвяване, недопускащ възвръщане на съзнание и чувствителност, съдейки по резултатите от електро-енцефалографско изследване (ЕЕГ);</a:t>
            </a:r>
          </a:p>
          <a:p>
            <a:pPr marL="0" indent="0" algn="just">
              <a:buNone/>
            </a:pPr>
            <a:endParaRPr lang="bg-BG" sz="1200" dirty="0" smtClean="0">
              <a:latin typeface="Cambria" panose="02040503050406030204" pitchFamily="18" charset="0"/>
            </a:endParaRPr>
          </a:p>
          <a:p>
            <a:pPr algn="just"/>
            <a:r>
              <a:rPr lang="bg-BG" sz="2200" dirty="0" smtClean="0">
                <a:latin typeface="Cambria" panose="02040503050406030204" pitchFamily="18" charset="0"/>
              </a:rPr>
              <a:t> Да се разработи нов практически метод за зашеметяване и умъртвяване на риби, който изключва необходимостта от предварително ориентиране на рибите в апарата.</a:t>
            </a:r>
            <a:endParaRPr lang="bg-BG" sz="2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99" y="2028799"/>
            <a:ext cx="4554180" cy="337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79512" y="836712"/>
            <a:ext cx="8856984" cy="7200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g-BG" sz="24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В изследването бяха включени общо 85 риби от видовете калкан (</a:t>
            </a:r>
            <a:r>
              <a:rPr lang="en-US" sz="24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n</a:t>
            </a:r>
            <a:r>
              <a:rPr lang="ru-RU" sz="24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= 47) </a:t>
            </a:r>
            <a:r>
              <a:rPr lang="bg-BG" sz="24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и морски език (</a:t>
            </a:r>
            <a:r>
              <a:rPr lang="en-US" sz="24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n</a:t>
            </a:r>
            <a:r>
              <a:rPr lang="ru-RU" sz="24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= 38</a:t>
            </a:r>
            <a:r>
              <a:rPr lang="bg-BG" sz="24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0299" y="128245"/>
            <a:ext cx="45117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Опитна постановка</a:t>
            </a:r>
            <a:endParaRPr lang="en-US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946" y="2329506"/>
            <a:ext cx="232609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i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ЕЕГ </a:t>
            </a:r>
            <a:r>
              <a:rPr lang="bg-BG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електроди:  </a:t>
            </a:r>
            <a:r>
              <a:rPr lang="bg-BG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повърхностна част на мозъчната кора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67744" y="2492896"/>
            <a:ext cx="1440160" cy="7599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7671" y="3806834"/>
            <a:ext cx="2326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i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ЕКГ </a:t>
            </a:r>
            <a:r>
              <a:rPr lang="bg-BG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електроди: </a:t>
            </a:r>
            <a:r>
              <a:rPr lang="bg-BG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подкожно, </a:t>
            </a:r>
            <a:r>
              <a:rPr lang="bg-BG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вентрално </a:t>
            </a:r>
            <a:r>
              <a:rPr lang="bg-BG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и дорзално от горната гръдна перка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267744" y="3715696"/>
            <a:ext cx="2232248" cy="2893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80312" y="2329506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i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Електрод за </a:t>
            </a:r>
            <a:r>
              <a:rPr lang="bg-BG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заземяване: </a:t>
            </a:r>
            <a:r>
              <a:rPr lang="bg-BG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подкожно в областта на опашката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940152" y="2492896"/>
            <a:ext cx="1512168" cy="6836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8"/>
          <p:cNvSpPr txBox="1">
            <a:spLocks/>
          </p:cNvSpPr>
          <p:nvPr/>
        </p:nvSpPr>
        <p:spPr>
          <a:xfrm>
            <a:off x="1917059" y="5495335"/>
            <a:ext cx="5940660" cy="309927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Калкан, оборудван с електроди за ЕЕГ и ЕКГ</a:t>
            </a:r>
            <a:endParaRPr lang="bg-BG" sz="2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060" name="TextBox 2059"/>
          <p:cNvSpPr txBox="1"/>
          <p:nvPr/>
        </p:nvSpPr>
        <p:spPr>
          <a:xfrm>
            <a:off x="1238924" y="5814686"/>
            <a:ext cx="729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latin typeface="Cambria" panose="02040503050406030204" pitchFamily="18" charset="0"/>
              </a:rPr>
              <a:t>(ЕЕГ и ЕКГ записите започнаха 30 сек. преди зашеметяването и продължиха до 5-тата минута след него</a:t>
            </a:r>
            <a:r>
              <a:rPr lang="bg-BG" dirty="0" smtClean="0">
                <a:latin typeface="Cambria" panose="02040503050406030204" pitchFamily="18" charset="0"/>
              </a:rPr>
              <a:t>)</a:t>
            </a:r>
            <a:endParaRPr lang="bg-BG" sz="2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80" y="1916832"/>
            <a:ext cx="7133440" cy="369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08" y="836712"/>
            <a:ext cx="885698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Зашеметяването бе извършено </a:t>
            </a:r>
            <a:r>
              <a:rPr lang="bg-BG" sz="2400" dirty="0">
                <a:solidFill>
                  <a:schemeClr val="tx1"/>
                </a:solidFill>
                <a:latin typeface="Cambria" panose="02040503050406030204" pitchFamily="18" charset="0"/>
              </a:rPr>
              <a:t>с апарат за сухо </a:t>
            </a:r>
            <a:r>
              <a:rPr lang="bg-BG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електрозашеметяване </a:t>
            </a:r>
            <a:r>
              <a:rPr lang="bg-BG" sz="2400" dirty="0">
                <a:solidFill>
                  <a:schemeClr val="tx1"/>
                </a:solidFill>
                <a:latin typeface="Cambria" panose="02040503050406030204" pitchFamily="18" charset="0"/>
              </a:rPr>
              <a:t>STANSAS (Seaside A/S, Stranda, Норвегия</a:t>
            </a:r>
            <a:r>
              <a:rPr lang="bg-BG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).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128244"/>
            <a:ext cx="45117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Опитна постановка</a:t>
            </a:r>
            <a:endParaRPr lang="en-US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3959" y="5733256"/>
            <a:ext cx="8496944" cy="720080"/>
          </a:xfrm>
          <a:prstGeom prst="rect">
            <a:avLst/>
          </a:prstGeom>
        </p:spPr>
        <p:txBody>
          <a:bodyPr vert="horz" lIns="0" tIns="4572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Модифициран на апарат за електрическо зашеметяване тип</a:t>
            </a: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bg-BG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„опашка – напред“</a:t>
            </a:r>
            <a:endParaRPr lang="bg-BG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0299" y="128245"/>
            <a:ext cx="45117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Опитна постановка</a:t>
            </a:r>
            <a:endParaRPr lang="en-US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08227" y="764704"/>
            <a:ext cx="8760236" cy="208823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bg-BG" sz="2200" b="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algn="just"/>
            <a:endParaRPr lang="bg-BG" sz="2200" b="0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algn="just"/>
            <a:endParaRPr lang="bg-BG" sz="2200" b="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algn="just"/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Рибите бяха разделени в 2 опитни групи:</a:t>
            </a:r>
          </a:p>
          <a:p>
            <a:pPr algn="just"/>
            <a:r>
              <a:rPr lang="bg-BG" sz="22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Група 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1</a:t>
            </a:r>
            <a:r>
              <a:rPr lang="en-US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–</a:t>
            </a:r>
            <a:r>
              <a:rPr lang="bg-BG" sz="22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двукратно </a:t>
            </a:r>
            <a:r>
              <a:rPr lang="bg-BG" sz="22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зашеметяване: кратко зашеметяване за 1 </a:t>
            </a:r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сек., </a:t>
            </a:r>
            <a:r>
              <a:rPr lang="bg-BG" sz="22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последвано след </a:t>
            </a:r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1</a:t>
            </a:r>
            <a:r>
              <a:rPr lang="en-US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минута </a:t>
            </a:r>
            <a:r>
              <a:rPr lang="bg-BG" sz="22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от </a:t>
            </a:r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второ – дълго </a:t>
            </a:r>
            <a:r>
              <a:rPr lang="bg-BG" sz="22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зашеметяване за 20 </a:t>
            </a:r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сек. </a:t>
            </a:r>
            <a:endParaRPr lang="en-US" sz="2200" b="0" dirty="0" smtClean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  <a:p>
            <a:pPr algn="just"/>
            <a:r>
              <a:rPr lang="bg-BG" sz="22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Група 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2</a:t>
            </a:r>
            <a:r>
              <a:rPr lang="en-US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–</a:t>
            </a:r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само дълго </a:t>
            </a:r>
            <a:r>
              <a:rPr lang="bg-BG" sz="22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зашеметяване (20 </a:t>
            </a:r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сек.). </a:t>
            </a:r>
          </a:p>
          <a:p>
            <a:pPr algn="just"/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Калкани </a:t>
            </a:r>
            <a:r>
              <a:rPr lang="bg-BG" sz="22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от </a:t>
            </a:r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група </a:t>
            </a:r>
            <a:r>
              <a:rPr lang="en-US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2</a:t>
            </a:r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bg-BG" sz="22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– „</a:t>
            </a:r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глава</a:t>
            </a:r>
            <a:r>
              <a:rPr lang="en-US" sz="22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-</a:t>
            </a:r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напред“, </a:t>
            </a:r>
            <a:r>
              <a:rPr lang="bg-BG" sz="2200" b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всички останали риби – „</a:t>
            </a:r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опашка</a:t>
            </a:r>
            <a:r>
              <a:rPr lang="en-US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-</a:t>
            </a:r>
            <a:r>
              <a:rPr lang="bg-BG" sz="2200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напред“.</a:t>
            </a:r>
            <a:endParaRPr lang="bg-BG" sz="2200" b="0" dirty="0">
              <a:solidFill>
                <a:schemeClr val="tx1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4" y="2996952"/>
            <a:ext cx="4902847" cy="257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746" y="2996952"/>
            <a:ext cx="3749717" cy="262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544" y="572283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latin typeface="Cambria" panose="02040503050406030204" pitchFamily="18" charset="0"/>
              </a:rPr>
              <a:t>Риба, поставена в апарата за зашеметяване в позиция „</a:t>
            </a:r>
            <a:r>
              <a:rPr lang="bg-BG" b="1" dirty="0" smtClean="0">
                <a:latin typeface="Cambria" panose="02040503050406030204" pitchFamily="18" charset="0"/>
              </a:rPr>
              <a:t>опашка - напред</a:t>
            </a:r>
            <a:r>
              <a:rPr lang="bg-BG" b="1" dirty="0">
                <a:latin typeface="Cambria" panose="02040503050406030204" pitchFamily="18" charset="0"/>
              </a:rPr>
              <a:t>“ </a:t>
            </a:r>
            <a:r>
              <a:rPr lang="bg-BG" b="1" dirty="0" smtClean="0">
                <a:latin typeface="Cambria" panose="02040503050406030204" pitchFamily="18" charset="0"/>
              </a:rPr>
              <a:t>(</a:t>
            </a:r>
            <a:r>
              <a:rPr lang="bg-BG" b="1" dirty="0">
                <a:latin typeface="Cambria" panose="02040503050406030204" pitchFamily="18" charset="0"/>
              </a:rPr>
              <a:t>стрелката </a:t>
            </a:r>
            <a:r>
              <a:rPr lang="bg-BG" b="1" dirty="0" smtClean="0">
                <a:latin typeface="Cambria" panose="02040503050406030204" pitchFamily="18" charset="0"/>
              </a:rPr>
              <a:t>на фигурата показва </a:t>
            </a:r>
            <a:r>
              <a:rPr lang="bg-BG" b="1" dirty="0">
                <a:latin typeface="Cambria" panose="02040503050406030204" pitchFamily="18" charset="0"/>
              </a:rPr>
              <a:t>посоката на </a:t>
            </a:r>
            <a:r>
              <a:rPr lang="bg-BG" b="1" dirty="0" smtClean="0">
                <a:latin typeface="Cambria" panose="02040503050406030204" pitchFamily="18" charset="0"/>
              </a:rPr>
              <a:t>навлизане </a:t>
            </a:r>
            <a:r>
              <a:rPr lang="bg-BG" b="1" dirty="0">
                <a:latin typeface="Cambria" panose="02040503050406030204" pitchFamily="18" charset="0"/>
              </a:rPr>
              <a:t>на рибата в апарата)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3933056"/>
            <a:ext cx="8640960" cy="2592288"/>
          </a:xfrm>
        </p:spPr>
        <p:txBody>
          <a:bodyPr>
            <a:normAutofit/>
          </a:bodyPr>
          <a:lstStyle/>
          <a:p>
            <a:pPr algn="just"/>
            <a:r>
              <a:rPr lang="bg-BG" sz="2200" dirty="0">
                <a:latin typeface="Cambria" panose="02040503050406030204" pitchFamily="18" charset="0"/>
              </a:rPr>
              <a:t>Краткото зашеметяване </a:t>
            </a:r>
            <a:r>
              <a:rPr lang="bg-BG" sz="2200" dirty="0" smtClean="0">
                <a:latin typeface="Cambria" panose="02040503050406030204" pitchFamily="18" charset="0"/>
              </a:rPr>
              <a:t>бе </a:t>
            </a:r>
            <a:r>
              <a:rPr lang="bg-BG" sz="2200" dirty="0">
                <a:latin typeface="Cambria" panose="02040503050406030204" pitchFamily="18" charset="0"/>
              </a:rPr>
              <a:t>извършено, за да се установи дали </a:t>
            </a:r>
            <a:r>
              <a:rPr lang="bg-BG" sz="2200" dirty="0" smtClean="0">
                <a:latin typeface="Cambria" panose="02040503050406030204" pitchFamily="18" charset="0"/>
              </a:rPr>
              <a:t>приложеният електричен ток води </a:t>
            </a:r>
            <a:r>
              <a:rPr lang="bg-BG" sz="2200" dirty="0">
                <a:latin typeface="Cambria" panose="02040503050406030204" pitchFamily="18" charset="0"/>
              </a:rPr>
              <a:t>до моментална загуба на </a:t>
            </a:r>
            <a:r>
              <a:rPr lang="bg-BG" sz="2200" dirty="0" smtClean="0">
                <a:latin typeface="Cambria" panose="02040503050406030204" pitchFamily="18" charset="0"/>
              </a:rPr>
              <a:t>съзнание (т.е. в рамките на 1 сек.);</a:t>
            </a:r>
          </a:p>
          <a:p>
            <a:pPr algn="just"/>
            <a:r>
              <a:rPr lang="bg-BG" sz="2200" dirty="0" smtClean="0">
                <a:latin typeface="Cambria" panose="02040503050406030204" pitchFamily="18" charset="0"/>
              </a:rPr>
              <a:t>Дългото зашеметяване имаше за цел да се потвърди, че периодът на безсъзнание трае достатъчно дълго, позволявайки хуманно умъртвяване на рибите без възстановяване на съзнание и чувствителност.</a:t>
            </a:r>
            <a:endParaRPr lang="bg-BG" sz="2200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9867" y="128245"/>
            <a:ext cx="45117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Опитна постановка</a:t>
            </a:r>
            <a:endParaRPr lang="en-US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" y="980728"/>
            <a:ext cx="896448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7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22127"/>
          <a:stretch/>
        </p:blipFill>
        <p:spPr bwMode="auto">
          <a:xfrm>
            <a:off x="128020" y="2564904"/>
            <a:ext cx="4028894" cy="4033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6125" y="128245"/>
            <a:ext cx="451174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Опитна постановка</a:t>
            </a:r>
            <a:endParaRPr lang="en-US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020" y="899862"/>
            <a:ext cx="3867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200" dirty="0" smtClean="0">
                <a:latin typeface="Cambria" panose="02040503050406030204" pitchFamily="18" charset="0"/>
              </a:rPr>
              <a:t>След дълго зашеметяване – охлаждане </a:t>
            </a:r>
            <a:r>
              <a:rPr lang="bg-BG" sz="2200" dirty="0">
                <a:latin typeface="Cambria" panose="02040503050406030204" pitchFamily="18" charset="0"/>
              </a:rPr>
              <a:t>в полистиренови кутии, </a:t>
            </a:r>
            <a:r>
              <a:rPr lang="bg-BG" sz="2200" dirty="0" smtClean="0">
                <a:latin typeface="Cambria" panose="02040503050406030204" pitchFamily="18" charset="0"/>
              </a:rPr>
              <a:t>съдържащи </a:t>
            </a:r>
            <a:r>
              <a:rPr lang="bg-BG" sz="2200" dirty="0">
                <a:latin typeface="Cambria" panose="02040503050406030204" pitchFamily="18" charset="0"/>
              </a:rPr>
              <a:t>смес от вода и лед</a:t>
            </a:r>
            <a:r>
              <a:rPr lang="bg-BG" sz="2200" dirty="0" smtClean="0">
                <a:latin typeface="Cambria" panose="02040503050406030204" pitchFamily="18" charset="0"/>
              </a:rPr>
              <a:t>.</a:t>
            </a:r>
            <a:endParaRPr lang="bg-BG" sz="2200" dirty="0">
              <a:latin typeface="Cambria" panose="020405030504060302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56914" y="700804"/>
            <a:ext cx="4879582" cy="5897475"/>
          </a:xfrm>
        </p:spPr>
        <p:txBody>
          <a:bodyPr/>
          <a:lstStyle/>
          <a:p>
            <a:pPr algn="just"/>
            <a:r>
              <a:rPr lang="bg-BG" sz="2200" b="0" u="sng" dirty="0" smtClean="0">
                <a:solidFill>
                  <a:schemeClr val="tx1"/>
                </a:solidFill>
                <a:latin typeface="Cambria" panose="02040503050406030204" pitchFamily="18" charset="0"/>
              </a:rPr>
              <a:t>Тестове </a:t>
            </a:r>
            <a:r>
              <a:rPr lang="bg-BG" sz="2200" b="0" u="sng" dirty="0">
                <a:solidFill>
                  <a:schemeClr val="tx1"/>
                </a:solidFill>
                <a:latin typeface="Cambria" panose="02040503050406030204" pitchFamily="18" charset="0"/>
              </a:rPr>
              <a:t>за определяне на нивото на съзнание и чувствителност:</a:t>
            </a:r>
          </a:p>
          <a:p>
            <a:pPr algn="just"/>
            <a:r>
              <a:rPr lang="bg-BG" sz="2200" b="0" dirty="0">
                <a:solidFill>
                  <a:schemeClr val="tx1"/>
                </a:solidFill>
                <a:latin typeface="Cambria" panose="02040503050406030204" pitchFamily="18" charset="0"/>
              </a:rPr>
              <a:t>1. ЕЕГ в отговор на болеви дразнения;</a:t>
            </a:r>
          </a:p>
          <a:p>
            <a:pPr algn="just"/>
            <a:r>
              <a:rPr lang="bg-BG" sz="2200" b="0" dirty="0">
                <a:solidFill>
                  <a:schemeClr val="tx1"/>
                </a:solidFill>
                <a:latin typeface="Cambria" panose="02040503050406030204" pitchFamily="18" charset="0"/>
              </a:rPr>
              <a:t>2. </a:t>
            </a:r>
            <a:r>
              <a:rPr lang="bg-BG" sz="22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Поведенчески </a:t>
            </a:r>
            <a:r>
              <a:rPr lang="bg-BG" sz="2200" b="0" dirty="0">
                <a:solidFill>
                  <a:schemeClr val="tx1"/>
                </a:solidFill>
                <a:latin typeface="Cambria" panose="02040503050406030204" pitchFamily="18" charset="0"/>
              </a:rPr>
              <a:t>реакции към болеви </a:t>
            </a:r>
            <a:r>
              <a:rPr lang="bg-BG" sz="22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дразнения (3 одрасквания с игла); </a:t>
            </a:r>
            <a:endParaRPr lang="bg-BG" sz="2200" b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/>
            <a:r>
              <a:rPr lang="bg-BG" sz="2200" b="0" dirty="0">
                <a:solidFill>
                  <a:schemeClr val="tx1"/>
                </a:solidFill>
                <a:latin typeface="Cambria" panose="02040503050406030204" pitchFamily="18" charset="0"/>
              </a:rPr>
              <a:t>3. Движения на хрилните капачета - след дълго </a:t>
            </a:r>
            <a:r>
              <a:rPr lang="bg-BG" sz="22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зашеметяване по скала </a:t>
            </a:r>
            <a:r>
              <a:rPr lang="bg-BG" sz="2200" b="0" dirty="0">
                <a:solidFill>
                  <a:schemeClr val="tx1"/>
                </a:solidFill>
                <a:latin typeface="Cambria" panose="02040503050406030204" pitchFamily="18" charset="0"/>
              </a:rPr>
              <a:t>от </a:t>
            </a:r>
            <a:r>
              <a:rPr lang="bg-BG" sz="22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0 </a:t>
            </a:r>
            <a:r>
              <a:rPr lang="bg-BG" sz="2200" b="0" dirty="0">
                <a:solidFill>
                  <a:schemeClr val="tx1"/>
                </a:solidFill>
                <a:latin typeface="Cambria" panose="02040503050406030204" pitchFamily="18" charset="0"/>
              </a:rPr>
              <a:t>до </a:t>
            </a:r>
            <a:r>
              <a:rPr lang="bg-BG" sz="22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5;</a:t>
            </a:r>
            <a:endParaRPr lang="bg-BG" sz="2200" b="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/>
            <a:r>
              <a:rPr lang="bg-BG" sz="2200" b="0" dirty="0">
                <a:solidFill>
                  <a:schemeClr val="tx1"/>
                </a:solidFill>
                <a:latin typeface="Cambria" panose="02040503050406030204" pitchFamily="18" charset="0"/>
              </a:rPr>
              <a:t>4. Реакции към вибрация - </a:t>
            </a:r>
            <a:r>
              <a:rPr lang="bg-BG" sz="22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три леки </a:t>
            </a:r>
            <a:r>
              <a:rPr lang="bg-BG" sz="2200" b="0" dirty="0">
                <a:solidFill>
                  <a:schemeClr val="tx1"/>
                </a:solidFill>
                <a:latin typeface="Cambria" panose="02040503050406030204" pitchFamily="18" charset="0"/>
              </a:rPr>
              <a:t>до умерени почуквания </a:t>
            </a:r>
            <a:r>
              <a:rPr lang="bg-BG" sz="22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 стената </a:t>
            </a:r>
            <a:r>
              <a:rPr lang="bg-BG" sz="2200" b="0" dirty="0">
                <a:solidFill>
                  <a:schemeClr val="tx1"/>
                </a:solidFill>
                <a:latin typeface="Cambria" panose="02040503050406030204" pitchFamily="18" charset="0"/>
              </a:rPr>
              <a:t>на полистиреновата кутия;</a:t>
            </a:r>
          </a:p>
          <a:p>
            <a:pPr algn="just"/>
            <a:r>
              <a:rPr lang="bg-BG" sz="2200" b="0" dirty="0">
                <a:solidFill>
                  <a:schemeClr val="tx1"/>
                </a:solidFill>
                <a:latin typeface="Cambria" panose="02040503050406030204" pitchFamily="18" charset="0"/>
              </a:rPr>
              <a:t>5. ЕКГ записи </a:t>
            </a:r>
            <a:r>
              <a:rPr lang="bg-BG" sz="2200" b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(сърдечна честота, сърдечен ритъм, честотни и ритъмни отклонения).</a:t>
            </a:r>
            <a:endParaRPr lang="bg-BG" sz="2200" b="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26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1392</Words>
  <Application>Microsoft Office PowerPoint</Application>
  <PresentationFormat>On-screen Show (4:3)</PresentationFormat>
  <Paragraphs>89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Оценка на ефективността на електрическо зашеметяване тип „опашка – напред“, последвано от охлаждане в смес от вода и лед, като метод за зашеметяване и умъртвяване на калкан и морски език</vt:lpstr>
      <vt:lpstr>Въведение:</vt:lpstr>
      <vt:lpstr>Въведение:</vt:lpstr>
      <vt:lpstr>Основни цели на експеримента:</vt:lpstr>
      <vt:lpstr>PowerPoint Presentation</vt:lpstr>
      <vt:lpstr>Зашеметяването бе извършено с апарат за сухо електрозашеметяване STANSAS (Seaside A/S, Stranda, Норвегия).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Основни заключения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hhhjj</dc:creator>
  <cp:lastModifiedBy>Aleksandra</cp:lastModifiedBy>
  <cp:revision>117</cp:revision>
  <cp:lastPrinted>2017-04-26T12:07:44Z</cp:lastPrinted>
  <dcterms:created xsi:type="dcterms:W3CDTF">2014-01-25T14:11:40Z</dcterms:created>
  <dcterms:modified xsi:type="dcterms:W3CDTF">2017-05-02T09:12:12Z</dcterms:modified>
</cp:coreProperties>
</file>